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2" r:id="rId6"/>
    <p:sldId id="263" r:id="rId7"/>
    <p:sldId id="261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3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5C70E6-EAEB-43C4-9371-FEB676C6BE11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FE783-A091-421F-8376-1635044190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FE783-A091-421F-8376-1635044190C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FE783-A091-421F-8376-1635044190CC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FE783-A091-421F-8376-1635044190CC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FE783-A091-421F-8376-1635044190CC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9D3943E-BFF1-4269-9B4D-C303095B6C89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FE783-A091-421F-8376-1635044190CC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FE783-A091-421F-8376-1635044190CC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FE783-A091-421F-8376-1635044190CC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FE783-A091-421F-8376-1635044190CC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517808C-009E-4CF0-A375-A710FCFE5B44}" type="datetime1">
              <a:rPr lang="en-US" smtClean="0"/>
              <a:t>4/14/2014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89CA5DF-63B0-4720-BD17-585FF55EA1F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AB05CD-E8B2-4DDE-A6F2-2AB7820B33A8}" type="datetime1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9CA5DF-63B0-4720-BD17-585FF55EA1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7F312-1918-4A2F-BD1C-A41C026B0197}" type="datetime1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9CA5DF-63B0-4720-BD17-585FF55EA1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E59D3-CB3F-45A3-A78F-27E0D0D72FE1}" type="datetime1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9CA5DF-63B0-4720-BD17-585FF55EA1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0105FFD-B931-4AD0-B7AC-794D885ECCA9}" type="datetime1">
              <a:rPr lang="en-US" smtClean="0"/>
              <a:t>4/14/2014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89CA5DF-63B0-4720-BD17-585FF55EA1F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8D9303-B76E-4F6E-8C7E-6E9FCD5D2246}" type="datetime1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89CA5DF-63B0-4720-BD17-585FF55EA1F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E1662B-5CA0-4A0F-83D2-67C03828A4D2}" type="datetime1">
              <a:rPr lang="en-US" smtClean="0"/>
              <a:t>4/14/2014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89CA5DF-63B0-4720-BD17-585FF55EA1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7E2808-AC2D-4D63-ACF8-A18F460A2262}" type="datetime1">
              <a:rPr lang="en-US" smtClean="0"/>
              <a:t>4/14/2014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9CA5DF-63B0-4720-BD17-585FF55EA1F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179423-3C92-4A75-8F9B-50235A2DEC00}" type="datetime1">
              <a:rPr lang="en-US" smtClean="0"/>
              <a:t>4/14/2014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9CA5DF-63B0-4720-BD17-585FF55EA1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B4BF611-B507-407F-90D3-B85B3A5E9561}" type="datetime1">
              <a:rPr lang="en-US" smtClean="0"/>
              <a:t>4/14/2014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89CA5DF-63B0-4720-BD17-585FF55EA1F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A2DEBB8-7471-475C-83D8-A58F296D34C9}" type="datetime1">
              <a:rPr lang="en-US" smtClean="0"/>
              <a:t>4/14/2014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89CA5DF-63B0-4720-BD17-585FF55EA1F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648C3463-320B-495B-B970-346309042983}" type="datetime1">
              <a:rPr lang="en-US" smtClean="0"/>
              <a:t>4/14/2014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89CA5DF-63B0-4720-BD17-585FF55EA1FD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Mini-drift GEM Tracker:</a:t>
            </a:r>
            <a:br>
              <a:rPr lang="en-US" dirty="0" smtClean="0"/>
            </a:br>
            <a:r>
              <a:rPr lang="en-US" dirty="0" smtClean="0"/>
              <a:t>FNAL Feb. 2014 Beam Test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B.Azmoun</a:t>
            </a:r>
            <a:endParaRPr lang="en-US" dirty="0" smtClean="0"/>
          </a:p>
          <a:p>
            <a:r>
              <a:rPr lang="en-US" dirty="0" smtClean="0"/>
              <a:t>BNL</a:t>
            </a:r>
          </a:p>
          <a:p>
            <a:r>
              <a:rPr lang="en-US" dirty="0" smtClean="0"/>
              <a:t>4/14/2014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Purpose for going back in Feb.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CA5DF-63B0-4720-BD17-585FF55EA1FD}" type="slidenum">
              <a:rPr lang="en-US" smtClean="0"/>
              <a:t>2</a:t>
            </a:fld>
            <a:endParaRPr lang="en-US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066800"/>
            <a:ext cx="3448050" cy="273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3962400"/>
            <a:ext cx="3566438" cy="2782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1447800"/>
            <a:ext cx="4876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Due to a problem with one of the APV cards during the Oct. 2013 test, we were missing data for several angles of the angle scan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Repeat measurement at higher gain, and less noise.  (noise ended up being the same as before despite our efforts)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Repeat the resolution measurements with the detector in a phi orientation (phi=0, and 90deg.) such that we scan one dimension at a time, as opposed to placing the detector in the so-called “diamond orientation” (phi=45deg.), where both dimensions are scanned at once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CA5DF-63B0-4720-BD17-585FF55EA1FD}" type="slidenum">
              <a:rPr lang="en-US" smtClean="0"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1371600"/>
            <a:ext cx="7772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2713" indent="-112713">
              <a:buFont typeface="Courier New" pitchFamily="49" charset="0"/>
              <a:buChar char="o"/>
            </a:pPr>
            <a:r>
              <a:rPr lang="en-US" dirty="0" smtClean="0"/>
              <a:t> Once the data analysis was started, realized that the data from the Si Tel and the GEM (taken with two independent DAQ systems) was not synchronized event by event.</a:t>
            </a:r>
          </a:p>
          <a:p>
            <a:pPr marL="112713" indent="-112713"/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Solution:  Use time stamp to identify events within a spill and take the fist trigger at beginning of each spill as the same actual event, regardless of trigger number.</a:t>
            </a:r>
          </a:p>
          <a:p>
            <a:pPr marL="112713" indent="-112713"/>
            <a:endParaRPr lang="en-US" dirty="0"/>
          </a:p>
          <a:p>
            <a:pPr marL="112713" indent="-112713"/>
            <a:r>
              <a:rPr lang="en-US" dirty="0" smtClean="0"/>
              <a:t>Use new algorithm to analyze data:  Rotate the </a:t>
            </a:r>
            <a:r>
              <a:rPr lang="en-US" dirty="0" err="1" smtClean="0"/>
              <a:t>SiTel</a:t>
            </a:r>
            <a:r>
              <a:rPr lang="en-US" dirty="0" smtClean="0"/>
              <a:t> to align it with the GEM native coordinate system and leave GEM fixed.  </a:t>
            </a:r>
          </a:p>
          <a:p>
            <a:pPr marL="112713" indent="-112713"/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The benefits include:</a:t>
            </a:r>
          </a:p>
          <a:p>
            <a:pPr marL="1027113" lvl="2" indent="-112713">
              <a:buFont typeface="Wingdings" pitchFamily="2" charset="2"/>
              <a:buChar char="§"/>
            </a:pPr>
            <a:r>
              <a:rPr lang="en-US" dirty="0" smtClean="0"/>
              <a:t> Significantly simplifies analysis by not having to align both the GEM </a:t>
            </a:r>
            <a:r>
              <a:rPr lang="en-US" dirty="0" err="1" smtClean="0"/>
              <a:t>centroid</a:t>
            </a:r>
            <a:r>
              <a:rPr lang="en-US" dirty="0" smtClean="0"/>
              <a:t> and reconstructed vector</a:t>
            </a:r>
          </a:p>
          <a:p>
            <a:pPr marL="1027113" lvl="2" indent="-112713"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The component resolutions from the X </a:t>
            </a:r>
            <a:r>
              <a:rPr lang="en-US" dirty="0" err="1" smtClean="0"/>
              <a:t>anf</a:t>
            </a:r>
            <a:r>
              <a:rPr lang="en-US" dirty="0" smtClean="0"/>
              <a:t> Y strips are not mixed, </a:t>
            </a:r>
            <a:r>
              <a:rPr lang="en-US" dirty="0" err="1" smtClean="0"/>
              <a:t>ie</a:t>
            </a:r>
            <a:r>
              <a:rPr lang="en-US" dirty="0" smtClean="0"/>
              <a:t> the resolutions are based in the GEM native coordinate system.</a:t>
            </a:r>
          </a:p>
          <a:p>
            <a:pPr marL="1027113" lvl="2" indent="-112713"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Only apply  x and y offset to GEM coordinate system to center position distribution around zero</a:t>
            </a:r>
          </a:p>
          <a:p>
            <a:pPr marL="112713" indent="-112713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Rotate </a:t>
            </a:r>
            <a:r>
              <a:rPr lang="en-US" sz="3600" dirty="0" err="1" smtClean="0"/>
              <a:t>Coord</a:t>
            </a:r>
            <a:r>
              <a:rPr lang="en-US" sz="3600" dirty="0" smtClean="0"/>
              <a:t>. Sys. Of Si to align with GEM (GEM fixed)</a:t>
            </a:r>
            <a:endParaRPr lang="en-US" sz="3600" dirty="0"/>
          </a:p>
        </p:txBody>
      </p:sp>
      <p:sp>
        <p:nvSpPr>
          <p:cNvPr id="84" name="Slide Number Placeholder 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CA5DF-63B0-4720-BD17-585FF55EA1FD}" type="slidenum">
              <a:rPr lang="en-US" smtClean="0"/>
              <a:t>4</a:t>
            </a:fld>
            <a:endParaRPr lang="en-US"/>
          </a:p>
        </p:txBody>
      </p:sp>
      <p:sp>
        <p:nvSpPr>
          <p:cNvPr id="56" name="TextBox 270"/>
          <p:cNvSpPr txBox="1">
            <a:spLocks noChangeArrowheads="1"/>
          </p:cNvSpPr>
          <p:nvPr/>
        </p:nvSpPr>
        <p:spPr bwMode="auto">
          <a:xfrm>
            <a:off x="381000" y="1447800"/>
            <a:ext cx="2667000" cy="14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Corbel" pitchFamily="34" charset="0"/>
              </a:rPr>
              <a:t>GEM </a:t>
            </a:r>
            <a:r>
              <a:rPr lang="en-US" sz="1600" b="1" dirty="0" err="1" smtClean="0">
                <a:solidFill>
                  <a:schemeClr val="bg1"/>
                </a:solidFill>
                <a:latin typeface="Corbel" pitchFamily="34" charset="0"/>
              </a:rPr>
              <a:t>Coord</a:t>
            </a:r>
            <a:r>
              <a:rPr lang="en-US" sz="1600" b="1" dirty="0" smtClean="0">
                <a:solidFill>
                  <a:schemeClr val="bg1"/>
                </a:solidFill>
                <a:latin typeface="Corbel" pitchFamily="34" charset="0"/>
              </a:rPr>
              <a:t>. System orientation Parameters:</a:t>
            </a:r>
          </a:p>
          <a:p>
            <a:pPr>
              <a:buFont typeface="Arial" pitchFamily="34" charset="0"/>
              <a:buChar char="•"/>
            </a:pPr>
            <a:r>
              <a:rPr lang="en-US" sz="1600" i="1" dirty="0" smtClean="0">
                <a:latin typeface="+mj-lt"/>
              </a:rPr>
              <a:t>Fixed: </a:t>
            </a:r>
            <a:r>
              <a:rPr lang="en-US" sz="1600" i="1" dirty="0" err="1" smtClean="0">
                <a:latin typeface="Symbol" pitchFamily="18" charset="2"/>
              </a:rPr>
              <a:t>D</a:t>
            </a:r>
            <a:r>
              <a:rPr lang="en-US" sz="1600" i="1" dirty="0" err="1" smtClean="0">
                <a:latin typeface="Corbel" pitchFamily="34" charset="0"/>
              </a:rPr>
              <a:t>x</a:t>
            </a:r>
            <a:r>
              <a:rPr lang="en-US" sz="1600" i="1" dirty="0">
                <a:latin typeface="Corbel" pitchFamily="34" charset="0"/>
              </a:rPr>
              <a:t>, </a:t>
            </a:r>
            <a:r>
              <a:rPr lang="en-US" sz="1600" i="1" dirty="0" err="1">
                <a:latin typeface="Symbol" pitchFamily="18" charset="2"/>
              </a:rPr>
              <a:t>D</a:t>
            </a:r>
            <a:r>
              <a:rPr lang="en-US" sz="1600" i="1" dirty="0" err="1">
                <a:latin typeface="Corbel" pitchFamily="34" charset="0"/>
              </a:rPr>
              <a:t>y</a:t>
            </a:r>
            <a:r>
              <a:rPr lang="en-US" sz="1600" i="1" dirty="0">
                <a:latin typeface="Corbel" pitchFamily="34" charset="0"/>
              </a:rPr>
              <a:t>, </a:t>
            </a:r>
            <a:r>
              <a:rPr lang="en-US" sz="1600" i="1" dirty="0" err="1">
                <a:latin typeface="Symbol" pitchFamily="18" charset="2"/>
              </a:rPr>
              <a:t>Df</a:t>
            </a:r>
            <a:endParaRPr lang="en-US" sz="1600" i="1" dirty="0">
              <a:latin typeface="Symbol" pitchFamily="18" charset="2"/>
            </a:endParaRPr>
          </a:p>
          <a:p>
            <a:pPr>
              <a:buFont typeface="Arial" charset="0"/>
              <a:buChar char="•"/>
            </a:pPr>
            <a:r>
              <a:rPr lang="en-US" sz="1600" dirty="0">
                <a:latin typeface="Corbel" pitchFamily="34" charset="0"/>
              </a:rPr>
              <a:t> </a:t>
            </a:r>
            <a:r>
              <a:rPr lang="en-US" sz="1600" i="1" dirty="0" smtClean="0">
                <a:latin typeface="Corbel" pitchFamily="34" charset="0"/>
              </a:rPr>
              <a:t>Measured:</a:t>
            </a:r>
            <a:r>
              <a:rPr lang="en-US" sz="1600" i="1" dirty="0" smtClean="0">
                <a:latin typeface="Symbol" pitchFamily="18" charset="2"/>
              </a:rPr>
              <a:t>&lt;</a:t>
            </a:r>
            <a:r>
              <a:rPr lang="en-US" sz="1600" i="1" dirty="0" err="1">
                <a:latin typeface="Symbol" pitchFamily="18" charset="2"/>
              </a:rPr>
              <a:t>q</a:t>
            </a:r>
            <a:r>
              <a:rPr lang="en-US" sz="1600" i="1" baseline="-25000" dirty="0" err="1">
                <a:latin typeface="Corbel" pitchFamily="34" charset="0"/>
              </a:rPr>
              <a:t>x</a:t>
            </a:r>
            <a:r>
              <a:rPr lang="en-US" sz="1600" i="1" dirty="0">
                <a:latin typeface="Corbel" pitchFamily="34" charset="0"/>
              </a:rPr>
              <a:t>&gt;</a:t>
            </a:r>
            <a:r>
              <a:rPr lang="en-US" sz="1600" i="1" baseline="-25000" dirty="0">
                <a:latin typeface="Corbel" pitchFamily="34" charset="0"/>
              </a:rPr>
              <a:t> ,</a:t>
            </a:r>
            <a:r>
              <a:rPr lang="en-US" sz="1600" i="1" dirty="0">
                <a:latin typeface="Corbel" pitchFamily="34" charset="0"/>
              </a:rPr>
              <a:t> &lt;</a:t>
            </a:r>
            <a:r>
              <a:rPr lang="en-US" sz="1600" i="1" dirty="0" err="1">
                <a:latin typeface="Symbol" pitchFamily="18" charset="2"/>
              </a:rPr>
              <a:t>q</a:t>
            </a:r>
            <a:r>
              <a:rPr lang="en-US" sz="1600" i="1" baseline="-25000" dirty="0" err="1">
                <a:latin typeface="Corbel" pitchFamily="34" charset="0"/>
              </a:rPr>
              <a:t>y</a:t>
            </a:r>
            <a:r>
              <a:rPr lang="en-US" sz="1600" i="1" baseline="-25000" dirty="0">
                <a:latin typeface="Corbel" pitchFamily="34" charset="0"/>
              </a:rPr>
              <a:t> </a:t>
            </a:r>
            <a:r>
              <a:rPr lang="en-US" sz="1600" i="1" dirty="0">
                <a:latin typeface="Corbel" pitchFamily="34" charset="0"/>
              </a:rPr>
              <a:t>&gt;</a:t>
            </a:r>
            <a:r>
              <a:rPr lang="en-US" sz="1600" i="1" baseline="-25000" dirty="0">
                <a:latin typeface="Corbel" pitchFamily="34" charset="0"/>
              </a:rPr>
              <a:t>, </a:t>
            </a:r>
            <a:r>
              <a:rPr lang="en-US" sz="1600" i="1" dirty="0" err="1" smtClean="0">
                <a:latin typeface="Symbol" pitchFamily="18" charset="2"/>
              </a:rPr>
              <a:t>D</a:t>
            </a:r>
            <a:r>
              <a:rPr lang="en-US" sz="1600" i="1" dirty="0" err="1" smtClean="0">
                <a:latin typeface="Corbel" pitchFamily="34" charset="0"/>
              </a:rPr>
              <a:t>z</a:t>
            </a:r>
            <a:r>
              <a:rPr lang="en-US" sz="1600" i="1" dirty="0" smtClean="0">
                <a:latin typeface="Corbel" pitchFamily="34" charset="0"/>
              </a:rPr>
              <a:t> (?)</a:t>
            </a:r>
          </a:p>
          <a:p>
            <a:pPr>
              <a:buFont typeface="Arial" charset="0"/>
              <a:buChar char="•"/>
            </a:pPr>
            <a:r>
              <a:rPr lang="en-US" sz="1600" i="1" dirty="0" smtClean="0">
                <a:latin typeface="Corbel" pitchFamily="34" charset="0"/>
              </a:rPr>
              <a:t>Scanned: None</a:t>
            </a:r>
          </a:p>
          <a:p>
            <a:pPr>
              <a:buFont typeface="Arial" charset="0"/>
              <a:buChar char="•"/>
            </a:pPr>
            <a:endParaRPr lang="en-US" sz="1600" i="1" baseline="-25000" dirty="0">
              <a:latin typeface="Corbel" pitchFamily="34" charset="0"/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3657600" y="4114800"/>
            <a:ext cx="5257800" cy="2438400"/>
            <a:chOff x="2133600" y="4114800"/>
            <a:chExt cx="5257800" cy="2438400"/>
          </a:xfrm>
        </p:grpSpPr>
        <p:sp>
          <p:nvSpPr>
            <p:cNvPr id="4" name="Rounded Rectangle 3"/>
            <p:cNvSpPr/>
            <p:nvPr/>
          </p:nvSpPr>
          <p:spPr>
            <a:xfrm>
              <a:off x="2133600" y="4114800"/>
              <a:ext cx="5257800" cy="2438400"/>
            </a:xfrm>
            <a:prstGeom prst="roundRect">
              <a:avLst/>
            </a:prstGeom>
            <a:solidFill>
              <a:schemeClr val="accent1">
                <a:alpha val="5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/>
            </a:p>
          </p:txBody>
        </p:sp>
        <p:sp>
          <p:nvSpPr>
            <p:cNvPr id="8" name="TextBox 114"/>
            <p:cNvSpPr txBox="1">
              <a:spLocks noChangeArrowheads="1"/>
            </p:cNvSpPr>
            <p:nvPr/>
          </p:nvSpPr>
          <p:spPr bwMode="auto">
            <a:xfrm>
              <a:off x="4191000" y="4495800"/>
              <a:ext cx="42939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i="1" dirty="0" err="1">
                  <a:solidFill>
                    <a:srgbClr val="FFFF00"/>
                  </a:solidFill>
                  <a:latin typeface="Symbol" pitchFamily="18" charset="2"/>
                </a:rPr>
                <a:t>D</a:t>
              </a:r>
              <a:r>
                <a:rPr lang="en-US" sz="1600" i="1" dirty="0" err="1">
                  <a:solidFill>
                    <a:srgbClr val="FFFF00"/>
                  </a:solidFill>
                  <a:latin typeface="Corbel" pitchFamily="34" charset="0"/>
                </a:rPr>
                <a:t>y</a:t>
              </a:r>
              <a:endParaRPr lang="en-US" sz="1600" i="1" dirty="0">
                <a:solidFill>
                  <a:srgbClr val="FFFF00"/>
                </a:solidFill>
                <a:latin typeface="Corbel" pitchFamily="34" charset="0"/>
              </a:endParaRPr>
            </a:p>
          </p:txBody>
        </p:sp>
        <p:grpSp>
          <p:nvGrpSpPr>
            <p:cNvPr id="9" name="Group 273"/>
            <p:cNvGrpSpPr>
              <a:grpSpLocks/>
            </p:cNvGrpSpPr>
            <p:nvPr/>
          </p:nvGrpSpPr>
          <p:grpSpPr bwMode="auto">
            <a:xfrm>
              <a:off x="2743200" y="4572000"/>
              <a:ext cx="2106402" cy="1677294"/>
              <a:chOff x="1752600" y="4605142"/>
              <a:chExt cx="2133600" cy="1676940"/>
            </a:xfrm>
          </p:grpSpPr>
          <p:sp>
            <p:nvSpPr>
              <p:cNvPr id="10" name="Striped Right Arrow 9"/>
              <p:cNvSpPr/>
              <p:nvPr/>
            </p:nvSpPr>
            <p:spPr>
              <a:xfrm rot="16014664">
                <a:off x="2994744" y="4636080"/>
                <a:ext cx="238075" cy="176200"/>
              </a:xfrm>
              <a:prstGeom prst="striped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/>
              </a:p>
            </p:txBody>
          </p:sp>
          <p:grpSp>
            <p:nvGrpSpPr>
              <p:cNvPr id="11" name="Group 67"/>
              <p:cNvGrpSpPr>
                <a:grpSpLocks/>
              </p:cNvGrpSpPr>
              <p:nvPr/>
            </p:nvGrpSpPr>
            <p:grpSpPr bwMode="auto">
              <a:xfrm>
                <a:off x="2286000" y="4648200"/>
                <a:ext cx="1600200" cy="1600200"/>
                <a:chOff x="2057400" y="4648200"/>
                <a:chExt cx="1600200" cy="1600200"/>
              </a:xfrm>
            </p:grpSpPr>
            <p:sp>
              <p:nvSpPr>
                <p:cNvPr id="31" name="Cube 30"/>
                <p:cNvSpPr/>
                <p:nvPr/>
              </p:nvSpPr>
              <p:spPr>
                <a:xfrm>
                  <a:off x="2286000" y="4648200"/>
                  <a:ext cx="1371600" cy="1600200"/>
                </a:xfrm>
                <a:prstGeom prst="cube">
                  <a:avLst>
                    <a:gd name="adj" fmla="val 5556"/>
                  </a:avLst>
                </a:prstGeom>
                <a:solidFill>
                  <a:srgbClr val="FFC000">
                    <a:alpha val="83000"/>
                  </a:srgbClr>
                </a:solidFill>
                <a:scene3d>
                  <a:camera prst="orthographicFront">
                    <a:rot lat="2400000" lon="3600000" rev="60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/>
                </a:p>
              </p:txBody>
            </p:sp>
            <p:cxnSp>
              <p:nvCxnSpPr>
                <p:cNvPr id="32" name="Straight Arrow Connector 31"/>
                <p:cNvCxnSpPr/>
                <p:nvPr/>
              </p:nvCxnSpPr>
              <p:spPr>
                <a:xfrm flipH="1" flipV="1">
                  <a:off x="2846291" y="4913053"/>
                  <a:ext cx="173024" cy="1030069"/>
                </a:xfrm>
                <a:prstGeom prst="straightConnector1">
                  <a:avLst/>
                </a:prstGeom>
                <a:ln w="22225">
                  <a:solidFill>
                    <a:srgbClr val="00B050"/>
                  </a:solidFill>
                  <a:headEnd type="stealth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/>
                <p:cNvCxnSpPr/>
                <p:nvPr/>
              </p:nvCxnSpPr>
              <p:spPr>
                <a:xfrm>
                  <a:off x="2573261" y="5171760"/>
                  <a:ext cx="733371" cy="561856"/>
                </a:xfrm>
                <a:prstGeom prst="straightConnector1">
                  <a:avLst/>
                </a:prstGeom>
                <a:ln w="22225">
                  <a:solidFill>
                    <a:srgbClr val="0070C0"/>
                  </a:solidFill>
                  <a:headEnd type="stealth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/>
                <p:nvPr/>
              </p:nvCxnSpPr>
              <p:spPr>
                <a:xfrm flipH="1">
                  <a:off x="2057361" y="5428881"/>
                  <a:ext cx="876235" cy="285690"/>
                </a:xfrm>
                <a:prstGeom prst="straightConnector1">
                  <a:avLst/>
                </a:prstGeom>
                <a:ln w="19050">
                  <a:solidFill>
                    <a:srgbClr val="C00000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TextBox 86"/>
              <p:cNvSpPr txBox="1">
                <a:spLocks noChangeArrowheads="1"/>
              </p:cNvSpPr>
              <p:nvPr/>
            </p:nvSpPr>
            <p:spPr bwMode="auto">
              <a:xfrm>
                <a:off x="3352801" y="5638800"/>
                <a:ext cx="281225" cy="3384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i="1">
                    <a:latin typeface="Corbel" pitchFamily="34" charset="0"/>
                  </a:rPr>
                  <a:t>x</a:t>
                </a:r>
              </a:p>
            </p:txBody>
          </p:sp>
          <p:sp>
            <p:nvSpPr>
              <p:cNvPr id="13" name="TextBox 87"/>
              <p:cNvSpPr txBox="1">
                <a:spLocks noChangeArrowheads="1"/>
              </p:cNvSpPr>
              <p:nvPr/>
            </p:nvSpPr>
            <p:spPr bwMode="auto">
              <a:xfrm>
                <a:off x="2819400" y="4724400"/>
                <a:ext cx="284472" cy="3384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i="1">
                    <a:latin typeface="Corbel" pitchFamily="34" charset="0"/>
                  </a:rPr>
                  <a:t>y</a:t>
                </a:r>
              </a:p>
            </p:txBody>
          </p:sp>
          <p:sp>
            <p:nvSpPr>
              <p:cNvPr id="14" name="TextBox 88"/>
              <p:cNvSpPr txBox="1">
                <a:spLocks noChangeArrowheads="1"/>
              </p:cNvSpPr>
              <p:nvPr/>
            </p:nvSpPr>
            <p:spPr bwMode="auto">
              <a:xfrm>
                <a:off x="2889250" y="5397500"/>
                <a:ext cx="276355" cy="3384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i="1">
                    <a:latin typeface="Corbel" pitchFamily="34" charset="0"/>
                  </a:rPr>
                  <a:t>z</a:t>
                </a:r>
              </a:p>
            </p:txBody>
          </p:sp>
          <p:sp>
            <p:nvSpPr>
              <p:cNvPr id="15" name="Striped Right Arrow 14"/>
              <p:cNvSpPr/>
              <p:nvPr/>
            </p:nvSpPr>
            <p:spPr>
              <a:xfrm rot="13101037">
                <a:off x="2543117" y="5008283"/>
                <a:ext cx="238107" cy="176175"/>
              </a:xfrm>
              <a:prstGeom prst="striped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/>
              </a:p>
            </p:txBody>
          </p:sp>
          <p:sp>
            <p:nvSpPr>
              <p:cNvPr id="16" name="Striped Right Arrow 15"/>
              <p:cNvSpPr/>
              <p:nvPr/>
            </p:nvSpPr>
            <p:spPr>
              <a:xfrm rot="1999244">
                <a:off x="3609838" y="5765360"/>
                <a:ext cx="238107" cy="176176"/>
              </a:xfrm>
              <a:prstGeom prst="striped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/>
              </a:p>
            </p:txBody>
          </p:sp>
          <p:sp>
            <p:nvSpPr>
              <p:cNvPr id="17" name="Striped Right Arrow 16"/>
              <p:cNvSpPr/>
              <p:nvPr/>
            </p:nvSpPr>
            <p:spPr>
              <a:xfrm rot="5084669">
                <a:off x="3104272" y="6058181"/>
                <a:ext cx="238075" cy="176199"/>
              </a:xfrm>
              <a:prstGeom prst="striped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/>
              </a:p>
            </p:txBody>
          </p:sp>
          <p:sp>
            <p:nvSpPr>
              <p:cNvPr id="18" name="Curved Down Arrow 17"/>
              <p:cNvSpPr/>
              <p:nvPr/>
            </p:nvSpPr>
            <p:spPr>
              <a:xfrm>
                <a:off x="2393903" y="5536808"/>
                <a:ext cx="228583" cy="228552"/>
              </a:xfrm>
              <a:prstGeom prst="curvedDownArrow">
                <a:avLst>
                  <a:gd name="adj1" fmla="val 14063"/>
                  <a:gd name="adj2" fmla="val 50000"/>
                  <a:gd name="adj3" fmla="val 45833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TextBox 113"/>
              <p:cNvSpPr txBox="1">
                <a:spLocks noChangeArrowheads="1"/>
              </p:cNvSpPr>
              <p:nvPr/>
            </p:nvSpPr>
            <p:spPr bwMode="auto">
              <a:xfrm>
                <a:off x="2215703" y="4833694"/>
                <a:ext cx="407873" cy="3384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i="1" dirty="0" err="1">
                    <a:solidFill>
                      <a:srgbClr val="FFFF00"/>
                    </a:solidFill>
                    <a:latin typeface="Symbol" pitchFamily="18" charset="2"/>
                  </a:rPr>
                  <a:t>D</a:t>
                </a:r>
                <a:r>
                  <a:rPr lang="en-US" sz="1600" i="1" dirty="0" err="1">
                    <a:solidFill>
                      <a:srgbClr val="FFFF00"/>
                    </a:solidFill>
                    <a:latin typeface="Corbel" pitchFamily="34" charset="0"/>
                  </a:rPr>
                  <a:t>x</a:t>
                </a:r>
                <a:endParaRPr lang="en-US" sz="1600" i="1" dirty="0">
                  <a:solidFill>
                    <a:srgbClr val="FFFF00"/>
                  </a:solidFill>
                  <a:latin typeface="Corbel" pitchFamily="34" charset="0"/>
                </a:endParaRPr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 flipV="1">
                <a:off x="2362155" y="5632038"/>
                <a:ext cx="165088" cy="50789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139"/>
              <p:cNvSpPr>
                <a:spLocks noChangeArrowheads="1"/>
              </p:cNvSpPr>
              <p:nvPr/>
            </p:nvSpPr>
            <p:spPr bwMode="auto">
              <a:xfrm>
                <a:off x="1905000" y="5486400"/>
                <a:ext cx="422488" cy="3384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i="1">
                    <a:solidFill>
                      <a:srgbClr val="FFFF00"/>
                    </a:solidFill>
                    <a:latin typeface="Symbol" pitchFamily="18" charset="2"/>
                  </a:rPr>
                  <a:t>Df</a:t>
                </a:r>
                <a:endParaRPr lang="en-US" sz="1600">
                  <a:solidFill>
                    <a:srgbClr val="FFFF00"/>
                  </a:solidFill>
                  <a:latin typeface="Corbel" pitchFamily="34" charset="0"/>
                </a:endParaRP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 flipH="1" flipV="1">
                <a:off x="2971710" y="5181283"/>
                <a:ext cx="196835" cy="247598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2971710" y="5181283"/>
                <a:ext cx="4763" cy="119038"/>
              </a:xfrm>
              <a:prstGeom prst="line">
                <a:avLst/>
              </a:prstGeom>
              <a:ln w="9525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2971710" y="5181283"/>
                <a:ext cx="187311" cy="133322"/>
              </a:xfrm>
              <a:prstGeom prst="line">
                <a:avLst/>
              </a:prstGeom>
              <a:ln w="9525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H="1">
                <a:off x="2743127" y="5295559"/>
                <a:ext cx="228583" cy="266644"/>
              </a:xfrm>
              <a:prstGeom prst="line">
                <a:avLst/>
              </a:prstGeom>
              <a:ln w="9525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2743127" y="5325716"/>
                <a:ext cx="414307" cy="236487"/>
              </a:xfrm>
              <a:prstGeom prst="line">
                <a:avLst/>
              </a:prstGeom>
              <a:ln w="9525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02"/>
              <p:cNvSpPr txBox="1">
                <a:spLocks noChangeArrowheads="1"/>
              </p:cNvSpPr>
              <p:nvPr/>
            </p:nvSpPr>
            <p:spPr bwMode="auto">
              <a:xfrm>
                <a:off x="1752600" y="5105400"/>
                <a:ext cx="685800" cy="3384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600" b="1" i="1" dirty="0">
                    <a:solidFill>
                      <a:srgbClr val="FFFF00"/>
                    </a:solidFill>
                    <a:latin typeface="Symbol" pitchFamily="18" charset="2"/>
                  </a:rPr>
                  <a:t>&lt;</a:t>
                </a:r>
                <a:r>
                  <a:rPr lang="en-US" sz="1600" b="1" i="1" dirty="0" err="1">
                    <a:solidFill>
                      <a:srgbClr val="FFFF00"/>
                    </a:solidFill>
                    <a:latin typeface="Symbol" pitchFamily="18" charset="2"/>
                  </a:rPr>
                  <a:t>q</a:t>
                </a:r>
                <a:r>
                  <a:rPr lang="en-US" sz="1600" b="1" i="1" baseline="-25000" dirty="0" err="1">
                    <a:solidFill>
                      <a:srgbClr val="FFFF00"/>
                    </a:solidFill>
                    <a:latin typeface="Corbel" pitchFamily="34" charset="0"/>
                  </a:rPr>
                  <a:t>x</a:t>
                </a:r>
                <a:r>
                  <a:rPr lang="en-US" sz="1600" b="1" i="1" dirty="0">
                    <a:solidFill>
                      <a:srgbClr val="FFFF00"/>
                    </a:solidFill>
                    <a:latin typeface="Corbel" pitchFamily="34" charset="0"/>
                  </a:rPr>
                  <a:t>&gt;</a:t>
                </a:r>
                <a:endParaRPr lang="en-US" sz="1600" b="1" i="1" baseline="-25000" dirty="0">
                  <a:solidFill>
                    <a:srgbClr val="FFFF00"/>
                  </a:solidFill>
                  <a:latin typeface="Corbel" pitchFamily="34" charset="0"/>
                </a:endParaRPr>
              </a:p>
            </p:txBody>
          </p:sp>
          <p:sp>
            <p:nvSpPr>
              <p:cNvPr id="28" name="TextBox 203"/>
              <p:cNvSpPr txBox="1">
                <a:spLocks noChangeArrowheads="1"/>
              </p:cNvSpPr>
              <p:nvPr/>
            </p:nvSpPr>
            <p:spPr bwMode="auto">
              <a:xfrm>
                <a:off x="2057400" y="5943600"/>
                <a:ext cx="685800" cy="3384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600" b="1" i="1">
                    <a:solidFill>
                      <a:srgbClr val="FFFF00"/>
                    </a:solidFill>
                    <a:latin typeface="Symbol" pitchFamily="18" charset="2"/>
                  </a:rPr>
                  <a:t>&lt;q</a:t>
                </a:r>
                <a:r>
                  <a:rPr lang="en-US" sz="1600" b="1" i="1" baseline="-25000">
                    <a:solidFill>
                      <a:srgbClr val="FFFF00"/>
                    </a:solidFill>
                    <a:latin typeface="Corbel" pitchFamily="34" charset="0"/>
                  </a:rPr>
                  <a:t>y</a:t>
                </a:r>
                <a:r>
                  <a:rPr lang="en-US" sz="1600" b="1" i="1">
                    <a:solidFill>
                      <a:srgbClr val="FFFF00"/>
                    </a:solidFill>
                    <a:latin typeface="Corbel" pitchFamily="34" charset="0"/>
                  </a:rPr>
                  <a:t>&gt;</a:t>
                </a:r>
                <a:endParaRPr lang="en-US" sz="1600" b="1" i="1" baseline="-25000">
                  <a:solidFill>
                    <a:srgbClr val="FFFF00"/>
                  </a:solidFill>
                  <a:latin typeface="Corbel" pitchFamily="34" charset="0"/>
                </a:endParaRPr>
              </a:p>
            </p:txBody>
          </p:sp>
          <p:cxnSp>
            <p:nvCxnSpPr>
              <p:cNvPr id="29" name="Straight Connector 28"/>
              <p:cNvCxnSpPr>
                <a:endCxn id="27" idx="3"/>
              </p:cNvCxnSpPr>
              <p:nvPr/>
            </p:nvCxnSpPr>
            <p:spPr>
              <a:xfrm flipH="1" flipV="1">
                <a:off x="2438400" y="5274641"/>
                <a:ext cx="457114" cy="16693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>
                <a:endCxn id="28" idx="0"/>
              </p:cNvCxnSpPr>
              <p:nvPr/>
            </p:nvCxnSpPr>
            <p:spPr>
              <a:xfrm flipH="1">
                <a:off x="2400301" y="5468562"/>
                <a:ext cx="549187" cy="47504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oup 220"/>
            <p:cNvGrpSpPr>
              <a:grpSpLocks/>
            </p:cNvGrpSpPr>
            <p:nvPr/>
          </p:nvGrpSpPr>
          <p:grpSpPr bwMode="auto">
            <a:xfrm>
              <a:off x="4876800" y="4648201"/>
              <a:ext cx="2256692" cy="1634387"/>
              <a:chOff x="1371600" y="4648200"/>
              <a:chExt cx="2286000" cy="1633841"/>
            </a:xfrm>
          </p:grpSpPr>
          <p:grpSp>
            <p:nvGrpSpPr>
              <p:cNvPr id="36" name="Group 67"/>
              <p:cNvGrpSpPr>
                <a:grpSpLocks/>
              </p:cNvGrpSpPr>
              <p:nvPr/>
            </p:nvGrpSpPr>
            <p:grpSpPr bwMode="auto">
              <a:xfrm>
                <a:off x="1991630" y="4648200"/>
                <a:ext cx="1665970" cy="1600200"/>
                <a:chOff x="1991630" y="4648200"/>
                <a:chExt cx="1665970" cy="1600200"/>
              </a:xfrm>
            </p:grpSpPr>
            <p:sp>
              <p:nvSpPr>
                <p:cNvPr id="49" name="Cube 48"/>
                <p:cNvSpPr/>
                <p:nvPr/>
              </p:nvSpPr>
              <p:spPr>
                <a:xfrm>
                  <a:off x="2286000" y="4648200"/>
                  <a:ext cx="1371600" cy="1600200"/>
                </a:xfrm>
                <a:prstGeom prst="cube">
                  <a:avLst>
                    <a:gd name="adj" fmla="val 5556"/>
                  </a:avLst>
                </a:prstGeom>
                <a:solidFill>
                  <a:srgbClr val="FFC000">
                    <a:alpha val="83000"/>
                  </a:srgbClr>
                </a:solidFill>
                <a:scene3d>
                  <a:camera prst="orthographicFront">
                    <a:rot lat="2400000" lon="36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/>
                </a:p>
              </p:txBody>
            </p:sp>
            <p:cxnSp>
              <p:nvCxnSpPr>
                <p:cNvPr id="50" name="Straight Arrow Connector 49"/>
                <p:cNvCxnSpPr/>
                <p:nvPr/>
              </p:nvCxnSpPr>
              <p:spPr>
                <a:xfrm flipV="1">
                  <a:off x="2922588" y="4894181"/>
                  <a:ext cx="17462" cy="1066444"/>
                </a:xfrm>
                <a:prstGeom prst="straightConnector1">
                  <a:avLst/>
                </a:prstGeom>
                <a:ln w="22225">
                  <a:solidFill>
                    <a:srgbClr val="00B050"/>
                  </a:solidFill>
                  <a:headEnd type="stealth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Arrow Connector 50"/>
                <p:cNvCxnSpPr/>
                <p:nvPr/>
              </p:nvCxnSpPr>
              <p:spPr>
                <a:xfrm>
                  <a:off x="2617788" y="5181422"/>
                  <a:ext cx="636587" cy="537983"/>
                </a:xfrm>
                <a:prstGeom prst="straightConnector1">
                  <a:avLst/>
                </a:prstGeom>
                <a:ln w="22225">
                  <a:solidFill>
                    <a:srgbClr val="0070C0"/>
                  </a:solidFill>
                  <a:headEnd type="stealth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Arrow Connector 51"/>
                <p:cNvCxnSpPr/>
                <p:nvPr/>
              </p:nvCxnSpPr>
              <p:spPr>
                <a:xfrm flipH="1">
                  <a:off x="1992313" y="5428989"/>
                  <a:ext cx="941387" cy="22218"/>
                </a:xfrm>
                <a:prstGeom prst="straightConnector1">
                  <a:avLst/>
                </a:prstGeom>
                <a:ln w="19050">
                  <a:solidFill>
                    <a:srgbClr val="C00000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TextBox 223"/>
              <p:cNvSpPr txBox="1">
                <a:spLocks noChangeArrowheads="1"/>
              </p:cNvSpPr>
              <p:nvPr/>
            </p:nvSpPr>
            <p:spPr bwMode="auto">
              <a:xfrm>
                <a:off x="3124200" y="5638800"/>
                <a:ext cx="281246" cy="3384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i="1">
                    <a:latin typeface="Corbel" pitchFamily="34" charset="0"/>
                  </a:rPr>
                  <a:t>x</a:t>
                </a:r>
              </a:p>
            </p:txBody>
          </p:sp>
          <p:sp>
            <p:nvSpPr>
              <p:cNvPr id="38" name="TextBox 224"/>
              <p:cNvSpPr txBox="1">
                <a:spLocks noChangeArrowheads="1"/>
              </p:cNvSpPr>
              <p:nvPr/>
            </p:nvSpPr>
            <p:spPr bwMode="auto">
              <a:xfrm>
                <a:off x="2590800" y="4724400"/>
                <a:ext cx="284493" cy="3384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i="1">
                    <a:latin typeface="Corbel" pitchFamily="34" charset="0"/>
                  </a:rPr>
                  <a:t>y</a:t>
                </a:r>
              </a:p>
            </p:txBody>
          </p:sp>
          <p:sp>
            <p:nvSpPr>
              <p:cNvPr id="39" name="TextBox 225"/>
              <p:cNvSpPr txBox="1">
                <a:spLocks noChangeArrowheads="1"/>
              </p:cNvSpPr>
              <p:nvPr/>
            </p:nvSpPr>
            <p:spPr bwMode="auto">
              <a:xfrm>
                <a:off x="2660650" y="5397500"/>
                <a:ext cx="276375" cy="3384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i="1">
                    <a:latin typeface="Corbel" pitchFamily="34" charset="0"/>
                  </a:rPr>
                  <a:t>z</a:t>
                </a:r>
              </a:p>
            </p:txBody>
          </p:sp>
          <p:cxnSp>
            <p:nvCxnSpPr>
              <p:cNvPr id="40" name="Straight Connector 39"/>
              <p:cNvCxnSpPr/>
              <p:nvPr/>
            </p:nvCxnSpPr>
            <p:spPr>
              <a:xfrm flipH="1" flipV="1">
                <a:off x="2743200" y="5181422"/>
                <a:ext cx="196850" cy="247567"/>
              </a:xfrm>
              <a:prstGeom prst="line">
                <a:avLst/>
              </a:prstGeom>
              <a:ln w="12700">
                <a:solidFill>
                  <a:schemeClr val="bg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2743200" y="5181422"/>
                <a:ext cx="4763" cy="119023"/>
              </a:xfrm>
              <a:prstGeom prst="line">
                <a:avLst/>
              </a:prstGeom>
              <a:ln w="9525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2743200" y="5181422"/>
                <a:ext cx="187325" cy="133305"/>
              </a:xfrm>
              <a:prstGeom prst="line">
                <a:avLst/>
              </a:prstGeom>
              <a:ln w="9525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H="1">
                <a:off x="2436813" y="5295684"/>
                <a:ext cx="306387" cy="155523"/>
              </a:xfrm>
              <a:prstGeom prst="line">
                <a:avLst/>
              </a:prstGeom>
              <a:ln w="9525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V="1">
                <a:off x="2468563" y="5325837"/>
                <a:ext cx="460375" cy="112674"/>
              </a:xfrm>
              <a:prstGeom prst="line">
                <a:avLst/>
              </a:prstGeom>
              <a:ln w="9525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240"/>
              <p:cNvSpPr txBox="1">
                <a:spLocks noChangeArrowheads="1"/>
              </p:cNvSpPr>
              <p:nvPr/>
            </p:nvSpPr>
            <p:spPr bwMode="auto">
              <a:xfrm>
                <a:off x="1371600" y="5105400"/>
                <a:ext cx="685800" cy="3384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600" b="1" i="1" dirty="0">
                    <a:solidFill>
                      <a:srgbClr val="FFFF00"/>
                    </a:solidFill>
                    <a:latin typeface="Symbol" pitchFamily="18" charset="2"/>
                  </a:rPr>
                  <a:t>&lt;</a:t>
                </a:r>
                <a:r>
                  <a:rPr lang="en-US" sz="1600" b="1" i="1" dirty="0" err="1">
                    <a:solidFill>
                      <a:srgbClr val="FFFF00"/>
                    </a:solidFill>
                    <a:latin typeface="Symbol" pitchFamily="18" charset="2"/>
                  </a:rPr>
                  <a:t>q</a:t>
                </a:r>
                <a:r>
                  <a:rPr lang="en-US" sz="1600" b="1" i="1" baseline="-25000" dirty="0" err="1">
                    <a:solidFill>
                      <a:srgbClr val="FFFF00"/>
                    </a:solidFill>
                    <a:latin typeface="Corbel" pitchFamily="34" charset="0"/>
                  </a:rPr>
                  <a:t>x</a:t>
                </a:r>
                <a:r>
                  <a:rPr lang="en-US" sz="1600" b="1" i="1" dirty="0">
                    <a:solidFill>
                      <a:srgbClr val="FFFF00"/>
                    </a:solidFill>
                    <a:latin typeface="Corbel" pitchFamily="34" charset="0"/>
                  </a:rPr>
                  <a:t>&gt;</a:t>
                </a:r>
                <a:endParaRPr lang="en-US" sz="1600" b="1" i="1" baseline="-25000" dirty="0">
                  <a:solidFill>
                    <a:srgbClr val="FFFF00"/>
                  </a:solidFill>
                  <a:latin typeface="Corbel" pitchFamily="34" charset="0"/>
                </a:endParaRPr>
              </a:p>
            </p:txBody>
          </p:sp>
          <p:sp>
            <p:nvSpPr>
              <p:cNvPr id="46" name="TextBox 241"/>
              <p:cNvSpPr txBox="1">
                <a:spLocks noChangeArrowheads="1"/>
              </p:cNvSpPr>
              <p:nvPr/>
            </p:nvSpPr>
            <p:spPr bwMode="auto">
              <a:xfrm>
                <a:off x="1905000" y="5943600"/>
                <a:ext cx="685800" cy="3384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600" b="1" i="1">
                    <a:solidFill>
                      <a:srgbClr val="FFFF00"/>
                    </a:solidFill>
                    <a:latin typeface="Symbol" pitchFamily="18" charset="2"/>
                  </a:rPr>
                  <a:t>&lt;q</a:t>
                </a:r>
                <a:r>
                  <a:rPr lang="en-US" sz="1600" b="1" i="1" baseline="-25000">
                    <a:solidFill>
                      <a:srgbClr val="FFFF00"/>
                    </a:solidFill>
                    <a:latin typeface="Corbel" pitchFamily="34" charset="0"/>
                  </a:rPr>
                  <a:t>y</a:t>
                </a:r>
                <a:r>
                  <a:rPr lang="en-US" sz="1600" b="1" i="1">
                    <a:solidFill>
                      <a:srgbClr val="FFFF00"/>
                    </a:solidFill>
                    <a:latin typeface="Corbel" pitchFamily="34" charset="0"/>
                  </a:rPr>
                  <a:t>&gt;</a:t>
                </a:r>
                <a:endParaRPr lang="en-US" sz="1600" b="1" i="1" baseline="-25000">
                  <a:solidFill>
                    <a:srgbClr val="FFFF00"/>
                  </a:solidFill>
                  <a:latin typeface="Corbel" pitchFamily="34" charset="0"/>
                </a:endParaRPr>
              </a:p>
            </p:txBody>
          </p:sp>
          <p:cxnSp>
            <p:nvCxnSpPr>
              <p:cNvPr id="47" name="Straight Connector 46"/>
              <p:cNvCxnSpPr>
                <a:endCxn id="45" idx="3"/>
              </p:cNvCxnSpPr>
              <p:nvPr/>
            </p:nvCxnSpPr>
            <p:spPr>
              <a:xfrm flipH="1" flipV="1">
                <a:off x="2057400" y="5274621"/>
                <a:ext cx="542925" cy="117869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>
                <a:endCxn id="46" idx="0"/>
              </p:cNvCxnSpPr>
              <p:nvPr/>
            </p:nvCxnSpPr>
            <p:spPr>
              <a:xfrm flipH="1">
                <a:off x="2247900" y="5409944"/>
                <a:ext cx="419101" cy="53365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" name="Straight Connector 52"/>
            <p:cNvCxnSpPr/>
            <p:nvPr/>
          </p:nvCxnSpPr>
          <p:spPr>
            <a:xfrm>
              <a:off x="2150347" y="5406013"/>
              <a:ext cx="5235191" cy="1"/>
            </a:xfrm>
            <a:prstGeom prst="line">
              <a:avLst/>
            </a:prstGeom>
            <a:ln w="9525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263"/>
            <p:cNvSpPr txBox="1">
              <a:spLocks noChangeArrowheads="1"/>
            </p:cNvSpPr>
            <p:nvPr/>
          </p:nvSpPr>
          <p:spPr bwMode="auto">
            <a:xfrm>
              <a:off x="5410201" y="4114800"/>
              <a:ext cx="160319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latin typeface="Corbel" pitchFamily="34" charset="0"/>
                </a:rPr>
                <a:t>Mini-Drift GEM</a:t>
              </a:r>
            </a:p>
          </p:txBody>
        </p:sp>
        <p:sp>
          <p:nvSpPr>
            <p:cNvPr id="55" name="TextBox 266"/>
            <p:cNvSpPr txBox="1">
              <a:spLocks noChangeArrowheads="1"/>
            </p:cNvSpPr>
            <p:nvPr/>
          </p:nvSpPr>
          <p:spPr bwMode="auto">
            <a:xfrm>
              <a:off x="2819400" y="4114800"/>
              <a:ext cx="132957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latin typeface="Corbel" pitchFamily="34" charset="0"/>
                </a:rPr>
                <a:t>Si </a:t>
              </a:r>
              <a:r>
                <a:rPr lang="en-US" sz="1600" b="1" dirty="0">
                  <a:latin typeface="Corbel" pitchFamily="34" charset="0"/>
                </a:rPr>
                <a:t>Telescope</a:t>
              </a: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>
              <a:off x="4267200" y="4876800"/>
              <a:ext cx="1651000" cy="0"/>
            </a:xfrm>
            <a:prstGeom prst="straightConnector1">
              <a:avLst/>
            </a:prstGeom>
            <a:ln w="2222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278"/>
            <p:cNvSpPr txBox="1">
              <a:spLocks noChangeArrowheads="1"/>
            </p:cNvSpPr>
            <p:nvPr/>
          </p:nvSpPr>
          <p:spPr bwMode="auto">
            <a:xfrm>
              <a:off x="4876800" y="4495800"/>
              <a:ext cx="41842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i="1" dirty="0" err="1">
                  <a:solidFill>
                    <a:srgbClr val="FFFF00"/>
                  </a:solidFill>
                  <a:latin typeface="Symbol" pitchFamily="18" charset="2"/>
                </a:rPr>
                <a:t>D</a:t>
              </a:r>
              <a:r>
                <a:rPr lang="en-US" sz="1600" i="1" dirty="0" err="1">
                  <a:solidFill>
                    <a:srgbClr val="FFFF00"/>
                  </a:solidFill>
                  <a:latin typeface="Corbel" pitchFamily="34" charset="0"/>
                </a:rPr>
                <a:t>z</a:t>
              </a:r>
              <a:endParaRPr lang="en-US" sz="1600" i="1" dirty="0">
                <a:solidFill>
                  <a:srgbClr val="FFFF00"/>
                </a:solidFill>
                <a:latin typeface="Corbel" pitchFamily="34" charset="0"/>
              </a:endParaRPr>
            </a:p>
          </p:txBody>
        </p:sp>
        <p:sp>
          <p:nvSpPr>
            <p:cNvPr id="59" name="TextBox 284"/>
            <p:cNvSpPr txBox="1">
              <a:spLocks noChangeArrowheads="1"/>
            </p:cNvSpPr>
            <p:nvPr/>
          </p:nvSpPr>
          <p:spPr bwMode="auto">
            <a:xfrm>
              <a:off x="2133600" y="5029200"/>
              <a:ext cx="73185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Corbel" pitchFamily="34" charset="0"/>
                </a:rPr>
                <a:t>Beam</a:t>
              </a:r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>
              <a:off x="2362200" y="5410200"/>
              <a:ext cx="536747" cy="11112"/>
            </a:xfrm>
            <a:prstGeom prst="straightConnector1">
              <a:avLst/>
            </a:prstGeom>
            <a:ln w="22225">
              <a:solidFill>
                <a:schemeClr val="bg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Striped Right Arrow 61"/>
            <p:cNvSpPr/>
            <p:nvPr/>
          </p:nvSpPr>
          <p:spPr bwMode="auto">
            <a:xfrm rot="16014664">
              <a:off x="6396733" y="4589754"/>
              <a:ext cx="238125" cy="173954"/>
            </a:xfrm>
            <a:prstGeom prst="strip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/>
            </a:p>
          </p:txBody>
        </p:sp>
        <p:sp>
          <p:nvSpPr>
            <p:cNvPr id="63" name="Striped Right Arrow 62"/>
            <p:cNvSpPr/>
            <p:nvPr/>
          </p:nvSpPr>
          <p:spPr bwMode="auto">
            <a:xfrm rot="13101037">
              <a:off x="5835177" y="5006779"/>
              <a:ext cx="235072" cy="176212"/>
            </a:xfrm>
            <a:prstGeom prst="strip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/>
            </a:p>
          </p:txBody>
        </p:sp>
        <p:sp>
          <p:nvSpPr>
            <p:cNvPr id="64" name="Striped Right Arrow 63"/>
            <p:cNvSpPr/>
            <p:nvPr/>
          </p:nvSpPr>
          <p:spPr bwMode="auto">
            <a:xfrm rot="1999244">
              <a:off x="6887078" y="5765081"/>
              <a:ext cx="235072" cy="176213"/>
            </a:xfrm>
            <a:prstGeom prst="stripedRightArrow">
              <a:avLst/>
            </a:prstGeom>
            <a:scene3d>
              <a:camera prst="orthographicFront">
                <a:rot lat="0" lon="0" rev="21299999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/>
            </a:p>
          </p:txBody>
        </p:sp>
        <p:sp>
          <p:nvSpPr>
            <p:cNvPr id="65" name="Striped Right Arrow 64"/>
            <p:cNvSpPr/>
            <p:nvPr/>
          </p:nvSpPr>
          <p:spPr bwMode="auto">
            <a:xfrm rot="16014664">
              <a:off x="6294617" y="6084153"/>
              <a:ext cx="238125" cy="173954"/>
            </a:xfrm>
            <a:prstGeom prst="stripedRightArrow">
              <a:avLst/>
            </a:prstGeom>
            <a:scene3d>
              <a:camera prst="orthographicFront">
                <a:rot lat="0" lon="0" rev="105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/>
            </a:p>
          </p:txBody>
        </p:sp>
        <p:sp>
          <p:nvSpPr>
            <p:cNvPr id="66" name="TextBox 114"/>
            <p:cNvSpPr txBox="1">
              <a:spLocks noChangeArrowheads="1"/>
            </p:cNvSpPr>
            <p:nvPr/>
          </p:nvSpPr>
          <p:spPr bwMode="auto">
            <a:xfrm>
              <a:off x="5486400" y="4876800"/>
              <a:ext cx="42599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i="1" dirty="0" err="1" smtClean="0">
                  <a:solidFill>
                    <a:srgbClr val="FFFF00"/>
                  </a:solidFill>
                  <a:latin typeface="Symbol" pitchFamily="18" charset="2"/>
                </a:rPr>
                <a:t>D</a:t>
              </a:r>
              <a:r>
                <a:rPr lang="en-US" sz="1600" i="1" dirty="0" err="1" smtClean="0">
                  <a:solidFill>
                    <a:srgbClr val="FFFF00"/>
                  </a:solidFill>
                  <a:latin typeface="Corbel" pitchFamily="34" charset="0"/>
                </a:rPr>
                <a:t>x</a:t>
              </a:r>
              <a:endParaRPr lang="en-US" sz="1600" i="1" dirty="0">
                <a:solidFill>
                  <a:srgbClr val="FFFF00"/>
                </a:solidFill>
                <a:latin typeface="Corbel" pitchFamily="34" charset="0"/>
              </a:endParaRPr>
            </a:p>
          </p:txBody>
        </p:sp>
        <p:sp>
          <p:nvSpPr>
            <p:cNvPr id="67" name="TextBox 114"/>
            <p:cNvSpPr txBox="1">
              <a:spLocks noChangeArrowheads="1"/>
            </p:cNvSpPr>
            <p:nvPr/>
          </p:nvSpPr>
          <p:spPr bwMode="auto">
            <a:xfrm>
              <a:off x="6553201" y="4419600"/>
              <a:ext cx="42939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i="1" dirty="0" err="1">
                  <a:solidFill>
                    <a:srgbClr val="FFFF00"/>
                  </a:solidFill>
                  <a:latin typeface="Symbol" pitchFamily="18" charset="2"/>
                </a:rPr>
                <a:t>D</a:t>
              </a:r>
              <a:r>
                <a:rPr lang="en-US" sz="1600" i="1" dirty="0" err="1">
                  <a:solidFill>
                    <a:srgbClr val="FFFF00"/>
                  </a:solidFill>
                  <a:latin typeface="Corbel" pitchFamily="34" charset="0"/>
                </a:rPr>
                <a:t>y</a:t>
              </a:r>
              <a:endParaRPr lang="en-US" sz="1600" i="1" dirty="0">
                <a:solidFill>
                  <a:srgbClr val="FFFF00"/>
                </a:solidFill>
                <a:latin typeface="Corbel" pitchFamily="34" charset="0"/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676400"/>
            <a:ext cx="4971011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" name="TextBox 270"/>
          <p:cNvSpPr txBox="1">
            <a:spLocks noChangeArrowheads="1"/>
          </p:cNvSpPr>
          <p:nvPr/>
        </p:nvSpPr>
        <p:spPr bwMode="auto">
          <a:xfrm>
            <a:off x="381000" y="2971800"/>
            <a:ext cx="2667000" cy="1733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Corbel" pitchFamily="34" charset="0"/>
              </a:rPr>
              <a:t>Si  Tel. </a:t>
            </a:r>
            <a:r>
              <a:rPr lang="en-US" sz="1600" b="1" dirty="0" err="1" smtClean="0">
                <a:solidFill>
                  <a:schemeClr val="bg1"/>
                </a:solidFill>
                <a:latin typeface="Corbel" pitchFamily="34" charset="0"/>
              </a:rPr>
              <a:t>Coord</a:t>
            </a:r>
            <a:r>
              <a:rPr lang="en-US" sz="1600" b="1" dirty="0" smtClean="0">
                <a:solidFill>
                  <a:schemeClr val="bg1"/>
                </a:solidFill>
                <a:latin typeface="Corbel" pitchFamily="34" charset="0"/>
              </a:rPr>
              <a:t>. System orientation Parameters:</a:t>
            </a:r>
          </a:p>
          <a:p>
            <a:pPr>
              <a:buFont typeface="Arial" pitchFamily="34" charset="0"/>
              <a:buChar char="•"/>
            </a:pPr>
            <a:r>
              <a:rPr lang="en-US" sz="1600" i="1" dirty="0" smtClean="0">
                <a:latin typeface="+mj-lt"/>
              </a:rPr>
              <a:t>Fixed: </a:t>
            </a:r>
            <a:r>
              <a:rPr lang="en-US" sz="1600" i="1" dirty="0" err="1" smtClean="0">
                <a:latin typeface="Symbol" pitchFamily="18" charset="2"/>
              </a:rPr>
              <a:t>D</a:t>
            </a:r>
            <a:r>
              <a:rPr lang="en-US" sz="1600" i="1" dirty="0" err="1" smtClean="0">
                <a:latin typeface="Corbel" pitchFamily="34" charset="0"/>
              </a:rPr>
              <a:t>x</a:t>
            </a:r>
            <a:r>
              <a:rPr lang="en-US" sz="1600" i="1" dirty="0" smtClean="0">
                <a:latin typeface="Corbel" pitchFamily="34" charset="0"/>
              </a:rPr>
              <a:t>, </a:t>
            </a:r>
            <a:r>
              <a:rPr lang="en-US" sz="1600" i="1" dirty="0" err="1" smtClean="0">
                <a:latin typeface="Symbol" pitchFamily="18" charset="2"/>
              </a:rPr>
              <a:t>D</a:t>
            </a:r>
            <a:r>
              <a:rPr lang="en-US" sz="1600" i="1" dirty="0" err="1" smtClean="0">
                <a:latin typeface="Corbel" pitchFamily="34" charset="0"/>
              </a:rPr>
              <a:t>y</a:t>
            </a:r>
            <a:endParaRPr lang="en-US" sz="1600" i="1" dirty="0">
              <a:latin typeface="Symbol" pitchFamily="18" charset="2"/>
            </a:endParaRPr>
          </a:p>
          <a:p>
            <a:pPr>
              <a:buFont typeface="Arial" charset="0"/>
              <a:buChar char="•"/>
            </a:pPr>
            <a:r>
              <a:rPr lang="en-US" sz="1600" dirty="0">
                <a:latin typeface="Corbel" pitchFamily="34" charset="0"/>
              </a:rPr>
              <a:t> </a:t>
            </a:r>
            <a:r>
              <a:rPr lang="en-US" sz="1600" i="1" dirty="0" smtClean="0">
                <a:latin typeface="Corbel" pitchFamily="34" charset="0"/>
              </a:rPr>
              <a:t>Measured: </a:t>
            </a:r>
            <a:r>
              <a:rPr lang="en-US" sz="1600" i="1" dirty="0" smtClean="0">
                <a:latin typeface="Symbol" pitchFamily="18" charset="2"/>
              </a:rPr>
              <a:t>&lt;</a:t>
            </a:r>
            <a:r>
              <a:rPr lang="en-US" sz="1600" i="1" dirty="0" err="1">
                <a:latin typeface="Symbol" pitchFamily="18" charset="2"/>
              </a:rPr>
              <a:t>q</a:t>
            </a:r>
            <a:r>
              <a:rPr lang="en-US" sz="1600" i="1" baseline="-25000" dirty="0" err="1">
                <a:latin typeface="Corbel" pitchFamily="34" charset="0"/>
              </a:rPr>
              <a:t>x</a:t>
            </a:r>
            <a:r>
              <a:rPr lang="en-US" sz="1600" i="1" dirty="0">
                <a:latin typeface="Corbel" pitchFamily="34" charset="0"/>
              </a:rPr>
              <a:t>&gt;</a:t>
            </a:r>
            <a:r>
              <a:rPr lang="en-US" sz="1600" i="1" baseline="-25000" dirty="0">
                <a:latin typeface="Corbel" pitchFamily="34" charset="0"/>
              </a:rPr>
              <a:t> ,</a:t>
            </a:r>
            <a:r>
              <a:rPr lang="en-US" sz="1600" i="1" dirty="0">
                <a:latin typeface="Corbel" pitchFamily="34" charset="0"/>
              </a:rPr>
              <a:t> &lt;</a:t>
            </a:r>
            <a:r>
              <a:rPr lang="en-US" sz="1600" i="1" dirty="0" err="1">
                <a:latin typeface="Symbol" pitchFamily="18" charset="2"/>
              </a:rPr>
              <a:t>q</a:t>
            </a:r>
            <a:r>
              <a:rPr lang="en-US" sz="1600" i="1" baseline="-25000" dirty="0" err="1">
                <a:latin typeface="Corbel" pitchFamily="34" charset="0"/>
              </a:rPr>
              <a:t>y</a:t>
            </a:r>
            <a:r>
              <a:rPr lang="en-US" sz="1600" i="1" baseline="-25000" dirty="0">
                <a:latin typeface="Corbel" pitchFamily="34" charset="0"/>
              </a:rPr>
              <a:t> </a:t>
            </a:r>
            <a:r>
              <a:rPr lang="en-US" sz="1600" i="1" dirty="0">
                <a:latin typeface="Corbel" pitchFamily="34" charset="0"/>
              </a:rPr>
              <a:t>&gt;</a:t>
            </a:r>
            <a:r>
              <a:rPr lang="en-US" sz="1600" i="1" baseline="-25000" dirty="0">
                <a:latin typeface="Corbel" pitchFamily="34" charset="0"/>
              </a:rPr>
              <a:t>, </a:t>
            </a:r>
            <a:r>
              <a:rPr lang="en-US" sz="1600" i="1" dirty="0" err="1" smtClean="0">
                <a:latin typeface="Symbol" pitchFamily="18" charset="2"/>
              </a:rPr>
              <a:t>D</a:t>
            </a:r>
            <a:r>
              <a:rPr lang="en-US" sz="1600" i="1" dirty="0" err="1" smtClean="0">
                <a:latin typeface="Corbel" pitchFamily="34" charset="0"/>
              </a:rPr>
              <a:t>z</a:t>
            </a:r>
            <a:r>
              <a:rPr lang="en-US" sz="1600" i="1" dirty="0" smtClean="0">
                <a:latin typeface="Corbel" pitchFamily="34" charset="0"/>
              </a:rPr>
              <a:t> (?)</a:t>
            </a:r>
          </a:p>
          <a:p>
            <a:pPr>
              <a:buFont typeface="Arial" charset="0"/>
              <a:buChar char="•"/>
            </a:pPr>
            <a:r>
              <a:rPr lang="en-US" sz="1600" i="1" dirty="0" smtClean="0">
                <a:latin typeface="Corbel" pitchFamily="34" charset="0"/>
              </a:rPr>
              <a:t>Scanned: </a:t>
            </a:r>
            <a:r>
              <a:rPr lang="en-US" sz="1600" i="1" dirty="0" smtClean="0">
                <a:latin typeface="Symbol" pitchFamily="18" charset="2"/>
              </a:rPr>
              <a:t>f, &lt;</a:t>
            </a:r>
            <a:r>
              <a:rPr lang="en-US" sz="1600" i="1" dirty="0" err="1" smtClean="0">
                <a:latin typeface="Symbol" pitchFamily="18" charset="2"/>
              </a:rPr>
              <a:t>q</a:t>
            </a:r>
            <a:r>
              <a:rPr lang="en-US" sz="1600" i="1" baseline="-25000" dirty="0" err="1" smtClean="0">
                <a:latin typeface="Corbel" pitchFamily="34" charset="0"/>
              </a:rPr>
              <a:t>x</a:t>
            </a:r>
            <a:r>
              <a:rPr lang="en-US" sz="1600" i="1" baseline="-25000" dirty="0" smtClean="0">
                <a:latin typeface="Corbel" pitchFamily="34" charset="0"/>
              </a:rPr>
              <a:t> </a:t>
            </a:r>
            <a:r>
              <a:rPr lang="en-US" sz="1600" i="1" dirty="0" smtClean="0">
                <a:latin typeface="Corbel" pitchFamily="34" charset="0"/>
              </a:rPr>
              <a:t>&gt;</a:t>
            </a:r>
            <a:r>
              <a:rPr lang="en-US" sz="1600" i="1" baseline="-25000" dirty="0">
                <a:latin typeface="Corbel" pitchFamily="34" charset="0"/>
              </a:rPr>
              <a:t> </a:t>
            </a:r>
            <a:r>
              <a:rPr lang="en-US" sz="1600" i="1" dirty="0" smtClean="0">
                <a:latin typeface="Corbel" pitchFamily="34" charset="0"/>
              </a:rPr>
              <a:t>&amp; </a:t>
            </a:r>
            <a:r>
              <a:rPr lang="en-US" sz="1600" i="1" dirty="0" smtClean="0">
                <a:latin typeface="Corbel" pitchFamily="34" charset="0"/>
              </a:rPr>
              <a:t>&lt;</a:t>
            </a:r>
            <a:r>
              <a:rPr lang="en-US" sz="1600" i="1" dirty="0" err="1" smtClean="0">
                <a:latin typeface="Symbol" pitchFamily="18" charset="2"/>
              </a:rPr>
              <a:t>q</a:t>
            </a:r>
            <a:r>
              <a:rPr lang="en-US" sz="1600" i="1" baseline="-25000" dirty="0" err="1" smtClean="0">
                <a:latin typeface="Corbel" pitchFamily="34" charset="0"/>
              </a:rPr>
              <a:t>y</a:t>
            </a:r>
            <a:r>
              <a:rPr lang="en-US" sz="1600" i="1" baseline="-25000" dirty="0" smtClean="0">
                <a:latin typeface="Corbel" pitchFamily="34" charset="0"/>
              </a:rPr>
              <a:t> </a:t>
            </a:r>
            <a:r>
              <a:rPr lang="en-US" sz="1600" i="1" dirty="0" smtClean="0">
                <a:latin typeface="Corbel" pitchFamily="34" charset="0"/>
              </a:rPr>
              <a:t>&gt; , </a:t>
            </a:r>
            <a:r>
              <a:rPr lang="en-US" sz="1600" i="1" dirty="0" err="1" smtClean="0">
                <a:latin typeface="Symbol" pitchFamily="18" charset="2"/>
              </a:rPr>
              <a:t>D</a:t>
            </a:r>
            <a:r>
              <a:rPr lang="en-US" sz="1600" i="1" dirty="0" err="1" smtClean="0">
                <a:latin typeface="Corbel" pitchFamily="34" charset="0"/>
              </a:rPr>
              <a:t>z</a:t>
            </a:r>
            <a:endParaRPr lang="en-US" sz="1600" i="1" baseline="-25000" dirty="0" smtClean="0">
              <a:latin typeface="Corbel" pitchFamily="34" charset="0"/>
            </a:endParaRPr>
          </a:p>
          <a:p>
            <a:pPr>
              <a:buFont typeface="Arial" charset="0"/>
              <a:buChar char="•"/>
            </a:pPr>
            <a:endParaRPr lang="en-US" sz="1600" i="1" dirty="0" smtClean="0">
              <a:latin typeface="Corbel" pitchFamily="34" charset="0"/>
            </a:endParaRPr>
          </a:p>
          <a:p>
            <a:pPr>
              <a:buFont typeface="Arial" charset="0"/>
              <a:buChar char="•"/>
            </a:pPr>
            <a:endParaRPr lang="en-US" sz="1600" i="1" baseline="-25000" dirty="0">
              <a:latin typeface="Corbel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04800" y="4495800"/>
            <a:ext cx="297179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Strong Scan Parameters:</a:t>
            </a:r>
          </a:p>
          <a:p>
            <a:pPr lvl="1">
              <a:buFont typeface="Courier New" pitchFamily="49" charset="0"/>
              <a:buChar char="o"/>
            </a:pPr>
            <a:r>
              <a:rPr lang="en-US" sz="1400" i="1" dirty="0" err="1" smtClean="0">
                <a:latin typeface="Symbol" pitchFamily="18" charset="2"/>
              </a:rPr>
              <a:t>D</a:t>
            </a:r>
            <a:r>
              <a:rPr lang="en-US" sz="1400" i="1" dirty="0" err="1" smtClean="0">
                <a:latin typeface="Corbel" pitchFamily="34" charset="0"/>
              </a:rPr>
              <a:t>z</a:t>
            </a:r>
            <a:r>
              <a:rPr lang="en-US" sz="1400" i="1" dirty="0" smtClean="0">
                <a:latin typeface="Corbel" pitchFamily="34" charset="0"/>
              </a:rPr>
              <a:t> &amp; </a:t>
            </a:r>
            <a:r>
              <a:rPr lang="en-US" sz="1400" i="1" dirty="0" err="1" smtClean="0">
                <a:latin typeface="Symbol" pitchFamily="18" charset="2"/>
              </a:rPr>
              <a:t>Df</a:t>
            </a:r>
            <a:r>
              <a:rPr lang="en-US" sz="1400" i="1" dirty="0" smtClean="0">
                <a:latin typeface="Symbol" pitchFamily="18" charset="2"/>
              </a:rPr>
              <a:t> </a:t>
            </a:r>
            <a:r>
              <a:rPr lang="en-US" sz="1400" dirty="0" smtClean="0">
                <a:latin typeface="Corbel" pitchFamily="34" charset="0"/>
                <a:sym typeface="Wingdings" pitchFamily="2" charset="2"/>
              </a:rPr>
              <a:t> </a:t>
            </a:r>
            <a:endParaRPr lang="en-US" sz="1400" dirty="0">
              <a:latin typeface="Corbel" pitchFamily="34" charset="0"/>
              <a:sym typeface="Wingdings" pitchFamily="2" charset="2"/>
            </a:endParaRPr>
          </a:p>
          <a:p>
            <a:pPr lvl="1">
              <a:buFont typeface="Courier New" pitchFamily="49" charset="0"/>
              <a:buChar char="o"/>
            </a:pPr>
            <a:r>
              <a:rPr lang="en-US" sz="1400" dirty="0" smtClean="0">
                <a:latin typeface="Corbel" pitchFamily="34" charset="0"/>
                <a:sym typeface="Wingdings" pitchFamily="2" charset="2"/>
              </a:rPr>
              <a:t> *pulse height cut threshold    	for defining a hit.</a:t>
            </a:r>
            <a:endParaRPr lang="en-US" sz="1400" i="1" dirty="0" smtClean="0">
              <a:latin typeface="Symbol" pitchFamily="18" charset="2"/>
            </a:endParaRPr>
          </a:p>
          <a:p>
            <a:endParaRPr lang="en-US" sz="1600" i="1" dirty="0" smtClean="0">
              <a:latin typeface="Symbol" pitchFamily="18" charset="2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Weak</a:t>
            </a:r>
            <a:r>
              <a:rPr lang="en-US" sz="1600" dirty="0" smtClean="0">
                <a:solidFill>
                  <a:schemeClr val="bg1"/>
                </a:solidFill>
              </a:rPr>
              <a:t> Scan Parameters:</a:t>
            </a:r>
          </a:p>
          <a:p>
            <a:r>
              <a:rPr lang="en-US" sz="1600" i="1" dirty="0" smtClean="0">
                <a:latin typeface="Symbol" pitchFamily="18" charset="2"/>
              </a:rPr>
              <a:t>&lt;</a:t>
            </a:r>
            <a:r>
              <a:rPr lang="en-US" sz="1600" i="1" dirty="0" err="1" smtClean="0">
                <a:latin typeface="Symbol" pitchFamily="18" charset="2"/>
              </a:rPr>
              <a:t>q</a:t>
            </a:r>
            <a:r>
              <a:rPr lang="en-US" sz="1600" i="1" baseline="-25000" dirty="0" err="1" smtClean="0">
                <a:latin typeface="Corbel" pitchFamily="34" charset="0"/>
              </a:rPr>
              <a:t>x</a:t>
            </a:r>
            <a:r>
              <a:rPr lang="en-US" sz="1600" i="1" dirty="0" smtClean="0">
                <a:latin typeface="Corbel" pitchFamily="34" charset="0"/>
              </a:rPr>
              <a:t>&gt;</a:t>
            </a:r>
            <a:r>
              <a:rPr lang="en-US" sz="1600" i="1" baseline="-25000" dirty="0" smtClean="0">
                <a:latin typeface="Corbel" pitchFamily="34" charset="0"/>
              </a:rPr>
              <a:t> ,</a:t>
            </a:r>
            <a:r>
              <a:rPr lang="en-US" sz="1600" i="1" dirty="0" smtClean="0">
                <a:latin typeface="Corbel" pitchFamily="34" charset="0"/>
              </a:rPr>
              <a:t> &lt;</a:t>
            </a:r>
            <a:r>
              <a:rPr lang="en-US" sz="1600" i="1" dirty="0" err="1" smtClean="0">
                <a:latin typeface="Symbol" pitchFamily="18" charset="2"/>
              </a:rPr>
              <a:t>q</a:t>
            </a:r>
            <a:r>
              <a:rPr lang="en-US" sz="1600" i="1" baseline="-25000" dirty="0" err="1" smtClean="0">
                <a:latin typeface="Corbel" pitchFamily="34" charset="0"/>
              </a:rPr>
              <a:t>y</a:t>
            </a:r>
            <a:r>
              <a:rPr lang="en-US" sz="1600" i="1" baseline="-25000" dirty="0" smtClean="0">
                <a:latin typeface="Corbel" pitchFamily="34" charset="0"/>
              </a:rPr>
              <a:t> </a:t>
            </a:r>
            <a:r>
              <a:rPr lang="en-US" sz="1600" i="1" dirty="0" smtClean="0">
                <a:latin typeface="Corbel" pitchFamily="34" charset="0"/>
              </a:rPr>
              <a:t>&gt;</a:t>
            </a:r>
            <a:r>
              <a:rPr lang="en-US" sz="1600" i="1" baseline="-25000" dirty="0">
                <a:latin typeface="Corbel" pitchFamily="34" charset="0"/>
              </a:rPr>
              <a:t> </a:t>
            </a:r>
            <a:r>
              <a:rPr lang="en-US" sz="1600" i="1" dirty="0" smtClean="0">
                <a:latin typeface="Corbel" pitchFamily="34" charset="0"/>
              </a:rPr>
              <a:t> </a:t>
            </a:r>
            <a:r>
              <a:rPr lang="en-US" sz="1600" dirty="0" smtClean="0">
                <a:latin typeface="Corbel" pitchFamily="34" charset="0"/>
                <a:sym typeface="Wingdings" pitchFamily="2" charset="2"/>
              </a:rPr>
              <a:t> local to measured, and </a:t>
            </a:r>
            <a:r>
              <a:rPr lang="en-US" sz="1600" i="1" dirty="0" err="1" smtClean="0">
                <a:latin typeface="Symbol" pitchFamily="18" charset="2"/>
              </a:rPr>
              <a:t>D</a:t>
            </a:r>
            <a:r>
              <a:rPr lang="en-US" sz="1600" i="1" dirty="0" err="1" smtClean="0">
                <a:latin typeface="Corbel" pitchFamily="34" charset="0"/>
              </a:rPr>
              <a:t>x</a:t>
            </a:r>
            <a:r>
              <a:rPr lang="en-US" sz="1600" i="1" dirty="0" smtClean="0">
                <a:latin typeface="Corbel" pitchFamily="34" charset="0"/>
              </a:rPr>
              <a:t>, </a:t>
            </a:r>
            <a:r>
              <a:rPr lang="en-US" sz="1600" i="1" dirty="0" err="1" smtClean="0">
                <a:latin typeface="Symbol" pitchFamily="18" charset="2"/>
              </a:rPr>
              <a:t>D</a:t>
            </a:r>
            <a:r>
              <a:rPr lang="en-US" sz="1600" i="1" dirty="0" err="1" smtClean="0">
                <a:latin typeface="Corbel" pitchFamily="34" charset="0"/>
              </a:rPr>
              <a:t>y</a:t>
            </a:r>
            <a:r>
              <a:rPr lang="en-US" sz="1600" i="1" dirty="0" smtClean="0">
                <a:latin typeface="Corbel" pitchFamily="34" charset="0"/>
              </a:rPr>
              <a:t> </a:t>
            </a:r>
            <a:r>
              <a:rPr lang="en-US" sz="1600" dirty="0" smtClean="0">
                <a:latin typeface="Corbel" pitchFamily="34" charset="0"/>
                <a:sym typeface="Wingdings" pitchFamily="2" charset="2"/>
              </a:rPr>
              <a:t> local to measured</a:t>
            </a:r>
            <a:endParaRPr lang="en-US" sz="1600" dirty="0" smtClean="0">
              <a:latin typeface="Corbel" pitchFamily="34" charset="0"/>
              <a:sym typeface="Wingdings" pitchFamily="2" charset="2"/>
            </a:endParaRPr>
          </a:p>
          <a:p>
            <a:endParaRPr lang="en-US" sz="1600" dirty="0">
              <a:latin typeface="Corbel" pitchFamily="34" charset="0"/>
              <a:sym typeface="Wingdings" pitchFamily="2" charset="2"/>
            </a:endParaRPr>
          </a:p>
          <a:p>
            <a:endParaRPr lang="en-US" sz="1600" dirty="0">
              <a:latin typeface="Symbol" pitchFamily="18" charset="2"/>
            </a:endParaRPr>
          </a:p>
          <a:p>
            <a:endParaRPr lang="en-US" sz="1600" dirty="0" smtClean="0"/>
          </a:p>
          <a:p>
            <a:endParaRPr lang="en-US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Scan Phi to find Min Res.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CA5DF-63B0-4720-BD17-585FF55EA1FD}" type="slidenum">
              <a:rPr lang="en-US" smtClean="0"/>
              <a:t>5</a:t>
            </a:fld>
            <a:endParaRPr lang="en-US"/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524000"/>
            <a:ext cx="7272338" cy="512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172200" y="4724400"/>
            <a:ext cx="2362200" cy="914400"/>
          </a:xfrm>
          <a:prstGeom prst="rect">
            <a:avLst/>
          </a:prstGeom>
          <a:noFill/>
          <a:ln w="254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+mn-lt"/>
                <a:cs typeface="+mn-cs"/>
              </a:rPr>
              <a:t>Plot Red. Chi Sq. to just to make sure automatic fits are Ok</a:t>
            </a:r>
          </a:p>
        </p:txBody>
      </p:sp>
      <p:cxnSp>
        <p:nvCxnSpPr>
          <p:cNvPr id="6" name="Straight Arrow Connector 5"/>
          <p:cNvCxnSpPr>
            <a:stCxn id="4" idx="1"/>
          </p:cNvCxnSpPr>
          <p:nvPr/>
        </p:nvCxnSpPr>
        <p:spPr>
          <a:xfrm flipH="1">
            <a:off x="5257800" y="5181600"/>
            <a:ext cx="9144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819400" y="1143000"/>
            <a:ext cx="3206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Strong parameter for Resolution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Scan theta-x, Theta-y local to measured to find min. Res.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CA5DF-63B0-4720-BD17-585FF55EA1FD}" type="slidenum">
              <a:rPr lang="en-US" smtClean="0"/>
              <a:t>6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209800"/>
            <a:ext cx="60769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66800" y="1600200"/>
            <a:ext cx="6815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Weak parameter for Resolution, local to measured theta-x, and theta-y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143000"/>
            <a:ext cx="5029200" cy="3657600"/>
          </a:xfrm>
          <a:prstGeom prst="rect">
            <a:avLst/>
          </a:prstGeom>
          <a:noFill/>
          <a:ln w="25400">
            <a:solidFill>
              <a:schemeClr val="accent1">
                <a:shade val="95000"/>
                <a:satMod val="105000"/>
              </a:schemeClr>
            </a:solidFill>
            <a:miter lim="800000"/>
            <a:headEnd/>
            <a:tailEnd/>
          </a:ln>
        </p:spPr>
      </p:pic>
      <p:pic>
        <p:nvPicPr>
          <p:cNvPr id="1028" name="Picture 4"/>
          <p:cNvPicPr preferRelativeResize="0"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971800"/>
            <a:ext cx="5029200" cy="3657600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From Native to aligned </a:t>
            </a:r>
            <a:r>
              <a:rPr lang="en-US" dirty="0" err="1" smtClean="0"/>
              <a:t>Coord</a:t>
            </a:r>
            <a:r>
              <a:rPr lang="en-US" dirty="0" smtClean="0"/>
              <a:t>. Sys.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CA5DF-63B0-4720-BD17-585FF55EA1FD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5181600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Now, Si </a:t>
            </a:r>
            <a:r>
              <a:rPr lang="en-US" sz="1600" dirty="0" err="1" smtClean="0"/>
              <a:t>Til</a:t>
            </a:r>
            <a:r>
              <a:rPr lang="en-US" sz="1600" dirty="0" smtClean="0"/>
              <a:t> is aligned with GEM, using the beam average angle as a reference for the alignment procedure</a:t>
            </a:r>
            <a:endParaRPr lang="en-US" sz="1600" dirty="0"/>
          </a:p>
        </p:txBody>
      </p:sp>
      <p:sp>
        <p:nvSpPr>
          <p:cNvPr id="7" name="Right Arrow 6"/>
          <p:cNvSpPr/>
          <p:nvPr/>
        </p:nvSpPr>
        <p:spPr>
          <a:xfrm>
            <a:off x="3200400" y="5562600"/>
            <a:ext cx="6096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Resolution Vs. Beam Angle </a:t>
            </a:r>
            <a:r>
              <a:rPr lang="en-US" dirty="0" err="1" smtClean="0"/>
              <a:t>wrt</a:t>
            </a:r>
            <a:r>
              <a:rPr lang="en-US" dirty="0" smtClean="0"/>
              <a:t> GEM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CA5DF-63B0-4720-BD17-585FF55EA1FD}" type="slidenum">
              <a:rPr lang="en-US" smtClean="0"/>
              <a:t>8</a:t>
            </a:fld>
            <a:endParaRPr lang="en-US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0"/>
            <a:ext cx="4495800" cy="355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97126" y="1524000"/>
            <a:ext cx="4346874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90600" y="5181600"/>
            <a:ext cx="7467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Basically same results using two (somewhat) different algorithms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The angular resolution is worse because I fit over the entire </a:t>
            </a:r>
          </a:p>
          <a:p>
            <a:r>
              <a:rPr lang="en-US" dirty="0" smtClean="0">
                <a:sym typeface="Wingdings" pitchFamily="2" charset="2"/>
              </a:rPr>
              <a:t>distribution using a double Gaussian, rather than simply fitting over the peak as in the earlier results.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Still to come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CA5DF-63B0-4720-BD17-585FF55EA1FD}" type="slidenum">
              <a:rPr lang="en-US" smtClean="0"/>
              <a:t>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1905000"/>
            <a:ext cx="717036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err="1" smtClean="0"/>
              <a:t>Centroid</a:t>
            </a:r>
            <a:r>
              <a:rPr lang="en-US" dirty="0" smtClean="0"/>
              <a:t> Resolution Vs. Angle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Weighted </a:t>
            </a:r>
            <a:r>
              <a:rPr lang="en-US" dirty="0" err="1" smtClean="0"/>
              <a:t>Centroid</a:t>
            </a:r>
            <a:r>
              <a:rPr lang="en-US" dirty="0" smtClean="0"/>
              <a:t> and Vector Resolution Vs Angle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Chevron Analysis (had a first look, but still have to figure out </a:t>
            </a:r>
            <a:r>
              <a:rPr lang="en-US" dirty="0" err="1" smtClean="0"/>
              <a:t>ch</a:t>
            </a:r>
            <a:r>
              <a:rPr lang="en-US" dirty="0" smtClean="0"/>
              <a:t>. mapping)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103</TotalTime>
  <Words>575</Words>
  <Application>Microsoft Office PowerPoint</Application>
  <PresentationFormat>On-screen Show (4:3)</PresentationFormat>
  <Paragraphs>90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Foundry</vt:lpstr>
      <vt:lpstr>Mini-drift GEM Tracker: FNAL Feb. 2014 Beam Test Update</vt:lpstr>
      <vt:lpstr>Purpose for going back in Feb.</vt:lpstr>
      <vt:lpstr>New Analysis</vt:lpstr>
      <vt:lpstr>Rotate Coord. Sys. Of Si to align with GEM (GEM fixed)</vt:lpstr>
      <vt:lpstr>Scan Phi to find Min Res.</vt:lpstr>
      <vt:lpstr>Scan theta-x, Theta-y local to measured to find min. Res.</vt:lpstr>
      <vt:lpstr>From Native to aligned Coord. Sys.</vt:lpstr>
      <vt:lpstr>Resolution Vs. Beam Angle wrt GEM</vt:lpstr>
      <vt:lpstr>Still to come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Mini-drift GEM Tracker: FNAL Feb. 2014 Beam Test Update</dc:title>
  <dc:creator> B. Azmoun</dc:creator>
  <cp:lastModifiedBy> B. Azmoun</cp:lastModifiedBy>
  <cp:revision>11</cp:revision>
  <dcterms:created xsi:type="dcterms:W3CDTF">2014-04-14T13:35:25Z</dcterms:created>
  <dcterms:modified xsi:type="dcterms:W3CDTF">2014-04-14T15:18:53Z</dcterms:modified>
</cp:coreProperties>
</file>